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89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7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7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3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2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A0F7324-5FA9-4068-87EF-DAC534618448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F6E53F6-FF2C-431C-8C55-17B32F37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52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Elizabethan Etiquette: </a:t>
            </a:r>
            <a:br>
              <a:rPr lang="en-US" dirty="0" smtClean="0"/>
            </a:br>
            <a:r>
              <a:rPr lang="en-US" dirty="0" smtClean="0"/>
              <a:t>A Window Into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Liesel Theusch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36900" indent="0">
              <a:buNone/>
            </a:pPr>
            <a:r>
              <a:rPr lang="en-US" sz="4500" dirty="0" err="1" smtClean="0">
                <a:effectLst/>
              </a:rPr>
              <a:t>Albala</a:t>
            </a:r>
            <a:r>
              <a:rPr lang="en-US" sz="4500" dirty="0">
                <a:effectLst/>
              </a:rPr>
              <a:t>, Ken. “Cooking and the Food Professions.” </a:t>
            </a:r>
            <a:r>
              <a:rPr lang="en-US" sz="4500" i="1" dirty="0">
                <a:effectLst/>
              </a:rPr>
              <a:t>Food in Early Modern Europe</a:t>
            </a:r>
            <a:r>
              <a:rPr lang="en-US" sz="4500" dirty="0">
                <a:effectLst/>
              </a:rPr>
              <a:t>. Westport: </a:t>
            </a:r>
          </a:p>
          <a:p>
            <a:pPr marL="36900" indent="0">
              <a:buNone/>
            </a:pPr>
            <a:r>
              <a:rPr lang="en-US" sz="4500" dirty="0" smtClean="0">
                <a:effectLst/>
              </a:rPr>
              <a:t>	Greenwood </a:t>
            </a:r>
            <a:r>
              <a:rPr lang="en-US" sz="4500" dirty="0">
                <a:effectLst/>
              </a:rPr>
              <a:t>Press, 2003.  </a:t>
            </a:r>
          </a:p>
          <a:p>
            <a:pPr marL="36900" indent="0">
              <a:buNone/>
            </a:pPr>
            <a:r>
              <a:rPr lang="en-US" sz="4500" dirty="0">
                <a:effectLst/>
              </a:rPr>
              <a:t>A. M., Mrs. “To Hash Any Land-Fowl.” Recipe. </a:t>
            </a:r>
            <a:r>
              <a:rPr lang="en-US" sz="4500" i="1" dirty="0">
                <a:effectLst/>
              </a:rPr>
              <a:t>Cookery </a:t>
            </a:r>
            <a:r>
              <a:rPr lang="en-US" sz="4500" i="1" dirty="0" err="1">
                <a:effectLst/>
              </a:rPr>
              <a:t>Refin’d</a:t>
            </a:r>
            <a:r>
              <a:rPr lang="en-US" sz="4500" dirty="0">
                <a:effectLst/>
              </a:rPr>
              <a:t>. London: 1697. 50-51. Print.</a:t>
            </a:r>
          </a:p>
          <a:p>
            <a:pPr marL="36900" indent="0">
              <a:buNone/>
            </a:pPr>
            <a:r>
              <a:rPr lang="en-US" sz="4500" dirty="0">
                <a:effectLst/>
              </a:rPr>
              <a:t>Burton, Elizabeth. “Of Food and Drink.” </a:t>
            </a:r>
            <a:r>
              <a:rPr lang="en-US" sz="4500" i="1" dirty="0">
                <a:effectLst/>
              </a:rPr>
              <a:t>The Elizabethans At Home</a:t>
            </a:r>
            <a:r>
              <a:rPr lang="en-US" sz="4500" dirty="0">
                <a:effectLst/>
              </a:rPr>
              <a:t>. London: Secker &amp; </a:t>
            </a:r>
          </a:p>
          <a:p>
            <a:pPr marL="36900" indent="0">
              <a:buNone/>
            </a:pPr>
            <a:r>
              <a:rPr lang="en-US" sz="4500" dirty="0" smtClean="0">
                <a:effectLst/>
              </a:rPr>
              <a:t>	Warburg</a:t>
            </a:r>
            <a:r>
              <a:rPr lang="en-US" sz="4500" dirty="0">
                <a:effectLst/>
              </a:rPr>
              <a:t>, 1963. 134-163. Print.</a:t>
            </a:r>
          </a:p>
          <a:p>
            <a:pPr marL="36900" indent="0">
              <a:buNone/>
            </a:pPr>
            <a:r>
              <a:rPr lang="en-US" sz="4500" dirty="0">
                <a:effectLst/>
              </a:rPr>
              <a:t>Emerson, Kathy Lynn. “Food and Drink.” </a:t>
            </a:r>
            <a:r>
              <a:rPr lang="en-US" sz="4500" i="1" dirty="0">
                <a:effectLst/>
              </a:rPr>
              <a:t>The Writer's Guide to Everyday Life in Renaissance</a:t>
            </a:r>
            <a:endParaRPr lang="en-US" sz="4500" dirty="0">
              <a:effectLst/>
            </a:endParaRPr>
          </a:p>
          <a:p>
            <a:pPr marL="36900" indent="0">
              <a:buNone/>
            </a:pPr>
            <a:r>
              <a:rPr lang="en-US" sz="4500" i="1" dirty="0" smtClean="0">
                <a:effectLst/>
              </a:rPr>
              <a:t>	England</a:t>
            </a:r>
            <a:r>
              <a:rPr lang="en-US" sz="4500" dirty="0">
                <a:effectLst/>
              </a:rPr>
              <a:t>. Cincinnati: Writers Digest Books, 1996. 25-32. Print.</a:t>
            </a:r>
          </a:p>
          <a:p>
            <a:pPr marL="36900" indent="0">
              <a:buNone/>
            </a:pPr>
            <a:r>
              <a:rPr lang="en-US" sz="4500" dirty="0">
                <a:effectLst/>
              </a:rPr>
              <a:t>Erasmus, Desiderius. </a:t>
            </a:r>
            <a:r>
              <a:rPr lang="en-US" sz="4500" i="1" dirty="0">
                <a:effectLst/>
              </a:rPr>
              <a:t>The </a:t>
            </a:r>
            <a:r>
              <a:rPr lang="en-US" sz="4500" i="1" dirty="0" err="1">
                <a:effectLst/>
              </a:rPr>
              <a:t>Ciuilitie</a:t>
            </a:r>
            <a:r>
              <a:rPr lang="en-US" sz="4500" i="1" dirty="0">
                <a:effectLst/>
              </a:rPr>
              <a:t> of </a:t>
            </a:r>
            <a:r>
              <a:rPr lang="en-US" sz="4500" i="1" dirty="0" err="1">
                <a:effectLst/>
              </a:rPr>
              <a:t>Childehode</a:t>
            </a:r>
            <a:r>
              <a:rPr lang="en-US" sz="4500" dirty="0">
                <a:effectLst/>
              </a:rPr>
              <a:t>. London: John Tisdale, 1560. Print.</a:t>
            </a:r>
          </a:p>
          <a:p>
            <a:pPr marL="36900" indent="0">
              <a:buNone/>
            </a:pPr>
            <a:r>
              <a:rPr lang="en-US" sz="4500" dirty="0" err="1">
                <a:effectLst/>
              </a:rPr>
              <a:t>Greico</a:t>
            </a:r>
            <a:r>
              <a:rPr lang="en-US" sz="4500" dirty="0">
                <a:effectLst/>
              </a:rPr>
              <a:t>, Allen J. "Food and Social Classes in Late Medieval and Renaissance Italy." In </a:t>
            </a:r>
            <a:r>
              <a:rPr lang="en-US" sz="4500" u="sng" dirty="0">
                <a:effectLst/>
              </a:rPr>
              <a:t>Food: A </a:t>
            </a:r>
            <a:endParaRPr lang="en-US" sz="4500" dirty="0">
              <a:effectLst/>
            </a:endParaRPr>
          </a:p>
          <a:p>
            <a:pPr marL="36900" indent="0">
              <a:buNone/>
            </a:pPr>
            <a:r>
              <a:rPr lang="en-US" sz="4500" dirty="0" smtClean="0">
                <a:effectLst/>
              </a:rPr>
              <a:t>	</a:t>
            </a:r>
            <a:r>
              <a:rPr lang="en-US" sz="4500" u="sng" dirty="0" smtClean="0">
                <a:effectLst/>
              </a:rPr>
              <a:t>Culinary </a:t>
            </a:r>
            <a:r>
              <a:rPr lang="en-US" sz="4500" u="sng" dirty="0">
                <a:effectLst/>
              </a:rPr>
              <a:t>History from Antiquity to the Present</a:t>
            </a:r>
            <a:r>
              <a:rPr lang="en-US" sz="4500" dirty="0">
                <a:effectLst/>
              </a:rPr>
              <a:t>, ed. Jean-Louis </a:t>
            </a:r>
            <a:r>
              <a:rPr lang="en-US" sz="4500" dirty="0" err="1">
                <a:effectLst/>
              </a:rPr>
              <a:t>Flandrin</a:t>
            </a:r>
            <a:r>
              <a:rPr lang="en-US" sz="4500" dirty="0">
                <a:effectLst/>
              </a:rPr>
              <a:t> and Massimo </a:t>
            </a:r>
          </a:p>
          <a:p>
            <a:pPr marL="36900" indent="0">
              <a:buNone/>
            </a:pPr>
            <a:r>
              <a:rPr lang="en-US" sz="4500" dirty="0" smtClean="0">
                <a:effectLst/>
              </a:rPr>
              <a:t>	</a:t>
            </a:r>
            <a:r>
              <a:rPr lang="en-US" sz="4500" dirty="0" err="1" smtClean="0">
                <a:effectLst/>
              </a:rPr>
              <a:t>Montanari</a:t>
            </a:r>
            <a:r>
              <a:rPr lang="en-US" sz="4500" dirty="0">
                <a:effectLst/>
              </a:rPr>
              <a:t>, 302-312. New York: Columbia University Press, 1999</a:t>
            </a:r>
            <a:r>
              <a:rPr lang="en-US" sz="4500" dirty="0" smtClean="0">
                <a:effectLst/>
              </a:rPr>
              <a:t>.</a:t>
            </a:r>
          </a:p>
          <a:p>
            <a:pPr marL="36900" indent="0">
              <a:buNone/>
            </a:pPr>
            <a:r>
              <a:rPr lang="en-US" sz="4500" dirty="0">
                <a:effectLst/>
              </a:rPr>
              <a:t>Rhodes, Hugh. </a:t>
            </a:r>
            <a:r>
              <a:rPr lang="en-US" sz="4500" i="1" dirty="0">
                <a:effectLst/>
              </a:rPr>
              <a:t>The Book of </a:t>
            </a:r>
            <a:r>
              <a:rPr lang="en-US" sz="4500" i="1" dirty="0" err="1">
                <a:effectLst/>
              </a:rPr>
              <a:t>Nuture</a:t>
            </a:r>
            <a:r>
              <a:rPr lang="en-US" sz="4500" i="1" dirty="0">
                <a:effectLst/>
              </a:rPr>
              <a:t> for Men, </a:t>
            </a:r>
            <a:r>
              <a:rPr lang="en-US" sz="4500" i="1" dirty="0" err="1">
                <a:effectLst/>
              </a:rPr>
              <a:t>Seruaunts</a:t>
            </a:r>
            <a:r>
              <a:rPr lang="en-US" sz="4500" i="1" dirty="0">
                <a:effectLst/>
              </a:rPr>
              <a:t>, and Children</a:t>
            </a:r>
            <a:r>
              <a:rPr lang="en-US" sz="4500" dirty="0">
                <a:effectLst/>
              </a:rPr>
              <a:t>. London: Thomas Craft,</a:t>
            </a:r>
          </a:p>
          <a:p>
            <a:pPr marL="36900" indent="0">
              <a:buNone/>
            </a:pPr>
            <a:r>
              <a:rPr lang="en-US" sz="4500" dirty="0" smtClean="0">
                <a:effectLst/>
              </a:rPr>
              <a:t>	1568</a:t>
            </a:r>
            <a:r>
              <a:rPr lang="en-US" sz="4500" dirty="0">
                <a:effectLst/>
              </a:rPr>
              <a:t>. Print.</a:t>
            </a:r>
          </a:p>
          <a:p>
            <a:pPr marL="36900" indent="0">
              <a:buNone/>
            </a:pPr>
            <a:endParaRPr lang="en-US" dirty="0">
              <a:effectLst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What was considered proper etiquette in Elizabethan England?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How did etiquette define social class?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How is etiquette a window into Elizabethan culture?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proper etiquette?</a:t>
            </a:r>
            <a:endParaRPr lang="en-US" dirty="0"/>
          </a:p>
        </p:txBody>
      </p:sp>
      <p:sp>
        <p:nvSpPr>
          <p:cNvPr id="4" name="AutoShape 2" descr="Page Image 10 of 55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609" t="15681" r="7073" b="18972"/>
          <a:stretch/>
        </p:blipFill>
        <p:spPr>
          <a:xfrm>
            <a:off x="3402727" y="1580050"/>
            <a:ext cx="5375898" cy="4780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2473" y="6362163"/>
            <a:ext cx="43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</a:t>
            </a:r>
            <a:r>
              <a:rPr lang="en-US" i="1" dirty="0" err="1"/>
              <a:t>Ciuilitie</a:t>
            </a:r>
            <a:r>
              <a:rPr lang="en-US" i="1" dirty="0"/>
              <a:t> of </a:t>
            </a:r>
            <a:r>
              <a:rPr lang="en-US" i="1" dirty="0" err="1" smtClean="0"/>
              <a:t>Childehode</a:t>
            </a:r>
            <a:r>
              <a:rPr lang="en-US" dirty="0"/>
              <a:t>,</a:t>
            </a:r>
            <a:r>
              <a:rPr lang="en-US" i="1" dirty="0" smtClean="0"/>
              <a:t> </a:t>
            </a:r>
            <a:r>
              <a:rPr lang="en-US" dirty="0" smtClean="0"/>
              <a:t>Desiderius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Settings and Utensils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Use of trenchers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Utensils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Bread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Clearing the table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20544" r="25151" b="28306"/>
          <a:stretch/>
        </p:blipFill>
        <p:spPr>
          <a:xfrm>
            <a:off x="6220496" y="2339789"/>
            <a:ext cx="5047061" cy="28515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672">
            <a:off x="7984237" y="3002034"/>
            <a:ext cx="1519579" cy="15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Etiquette and Social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Etiquette distinguished between children and servants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Conversing at meals</a:t>
            </a:r>
          </a:p>
          <a:p>
            <a:pPr marL="369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Etiquette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Cleaning of the table</a:t>
            </a:r>
          </a:p>
          <a:p>
            <a:r>
              <a:rPr lang="en-US" sz="2800" dirty="0" smtClean="0"/>
              <a:t>Religion</a:t>
            </a:r>
          </a:p>
          <a:p>
            <a:pPr lvl="1"/>
            <a:r>
              <a:rPr lang="en-US" sz="2600" dirty="0" smtClean="0"/>
              <a:t>Prayers</a:t>
            </a:r>
          </a:p>
          <a:p>
            <a:pPr lvl="1"/>
            <a:r>
              <a:rPr lang="en-US" sz="2600" dirty="0" smtClean="0"/>
              <a:t>Etiquette guide formatting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23" t="28196" r="11035" b="35536"/>
          <a:stretch/>
        </p:blipFill>
        <p:spPr>
          <a:xfrm>
            <a:off x="655791" y="4101921"/>
            <a:ext cx="10869769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34" t="36576" r="65276" b="10431"/>
          <a:stretch/>
        </p:blipFill>
        <p:spPr>
          <a:xfrm>
            <a:off x="3521340" y="1580050"/>
            <a:ext cx="5138671" cy="50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baked </a:t>
            </a:r>
            <a:r>
              <a:rPr lang="en-US" dirty="0"/>
              <a:t>c</a:t>
            </a:r>
            <a:r>
              <a:rPr lang="en-US" dirty="0" smtClean="0"/>
              <a:t>hicken?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Wealthy dish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Cooking method 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I</a:t>
            </a:r>
            <a:r>
              <a:rPr lang="en-US" sz="2600" dirty="0" smtClean="0"/>
              <a:t>ngredients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Serving of meat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7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0" t="10721" r="34448" b="22736"/>
          <a:stretch/>
        </p:blipFill>
        <p:spPr>
          <a:xfrm>
            <a:off x="3085748" y="173864"/>
            <a:ext cx="6009855" cy="65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2891</TotalTime>
  <Words>99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Calisto MT</vt:lpstr>
      <vt:lpstr>Trebuchet MS</vt:lpstr>
      <vt:lpstr>Wingdings 2</vt:lpstr>
      <vt:lpstr>Slate</vt:lpstr>
      <vt:lpstr>Elizabethan Etiquette:  A Window Into Culture</vt:lpstr>
      <vt:lpstr>Overview</vt:lpstr>
      <vt:lpstr>What is proper etiquette?</vt:lpstr>
      <vt:lpstr>Table Settings and Utensils</vt:lpstr>
      <vt:lpstr>Etiquette and Social Class</vt:lpstr>
      <vt:lpstr>Etiquette and Culture</vt:lpstr>
      <vt:lpstr>Your Meal</vt:lpstr>
      <vt:lpstr>Why baked chicken?</vt:lpstr>
      <vt:lpstr>PowerPoint Presentation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Elizabethan Etiquette:  A Window Into Culture</dc:title>
  <dc:creator>Liesel Theusch</dc:creator>
  <cp:lastModifiedBy>Liesel Theusch</cp:lastModifiedBy>
  <cp:revision>19</cp:revision>
  <dcterms:created xsi:type="dcterms:W3CDTF">2015-11-22T18:46:41Z</dcterms:created>
  <dcterms:modified xsi:type="dcterms:W3CDTF">2015-11-24T18:58:27Z</dcterms:modified>
</cp:coreProperties>
</file>